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5"/>
  </p:notesMasterIdLst>
  <p:sldIdLst>
    <p:sldId id="278" r:id="rId5"/>
    <p:sldId id="306" r:id="rId6"/>
    <p:sldId id="305" r:id="rId7"/>
    <p:sldId id="279" r:id="rId8"/>
    <p:sldId id="30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301" r:id="rId18"/>
    <p:sldId id="289" r:id="rId19"/>
    <p:sldId id="304" r:id="rId20"/>
    <p:sldId id="288" r:id="rId21"/>
    <p:sldId id="290" r:id="rId22"/>
    <p:sldId id="309" r:id="rId23"/>
    <p:sldId id="30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Light" panose="020B0306030504020204" pitchFamily="34" charset="0"/>
      <p:regular r:id="rId34"/>
      <p:bold r:id="rId35"/>
      <p:italic r:id="rId36"/>
      <p:boldItalic r:id="rId37"/>
    </p:embeddedFont>
    <p:embeddedFont>
      <p:font typeface="Open Sans SemiBold" panose="020B0706030804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2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2/3/2022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“Hello Triangle!”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parallel algorithm for polygon rasterization</a:t>
            </a:r>
            <a:r>
              <a:rPr lang="en-GB" sz="1800" dirty="0"/>
              <a:t>. </a:t>
            </a:r>
          </a:p>
          <a:p>
            <a:r>
              <a:rPr lang="en-GB" sz="1800" dirty="0"/>
              <a:t>given a line how can we determine on which side lays a point?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05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68916C87-0CD9-4C9D-8BE6-BA0C093C0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6778016" y="1526630"/>
            <a:ext cx="2047931" cy="26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5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61971" cy="3437994"/>
          </a:xfrm>
        </p:spPr>
        <p:txBody>
          <a:bodyPr/>
          <a:lstStyle/>
          <a:p>
            <a:r>
              <a:rPr lang="en-GB" sz="1800" dirty="0"/>
              <a:t>Determinant: </a:t>
            </a:r>
          </a:p>
          <a:p>
            <a:pPr lvl="1"/>
            <a:r>
              <a:rPr lang="en-GB" sz="1800" dirty="0"/>
              <a:t>the determinant gives us the signed are of the parallelogram</a:t>
            </a:r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5BFBC-3360-4658-AD44-05AF337A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9" t="17932" r="19978" b="38010"/>
          <a:stretch/>
        </p:blipFill>
        <p:spPr>
          <a:xfrm>
            <a:off x="5327373" y="932887"/>
            <a:ext cx="3758852" cy="3582853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F1E3C3-BEAA-481A-8806-B0F697F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9" y="2521864"/>
            <a:ext cx="4452517" cy="8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1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87042" cy="818910"/>
          </a:xfrm>
        </p:spPr>
        <p:txBody>
          <a:bodyPr/>
          <a:lstStyle/>
          <a:p>
            <a:r>
              <a:rPr lang="en-GB" sz="1800" dirty="0"/>
              <a:t>For a point </a:t>
            </a:r>
            <a:r>
              <a:rPr lang="en-GB" sz="1800" b="1" dirty="0"/>
              <a:t>P</a:t>
            </a:r>
            <a:r>
              <a:rPr lang="en-GB" sz="1800" dirty="0"/>
              <a:t> and a line passing by two points </a:t>
            </a:r>
            <a:r>
              <a:rPr lang="en-GB" sz="1800" b="1" dirty="0"/>
              <a:t>A</a:t>
            </a:r>
            <a:r>
              <a:rPr lang="en-GB" sz="1800" dirty="0"/>
              <a:t> and </a:t>
            </a:r>
            <a:r>
              <a:rPr lang="en-GB" sz="1800" b="1" dirty="0"/>
              <a:t>B</a:t>
            </a:r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ABD08-31C7-4AA1-8F30-B6547BD5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1" t="18087" r="29070" b="36928"/>
          <a:stretch/>
        </p:blipFill>
        <p:spPr>
          <a:xfrm>
            <a:off x="5772648" y="808144"/>
            <a:ext cx="3236182" cy="37075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AC3D69E-7F29-46CA-A3A9-E09CF2E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26" y="2074936"/>
            <a:ext cx="3962317" cy="9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9D3629E-D290-4328-AF4D-56E29003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7" y="3352414"/>
            <a:ext cx="5074344" cy="3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7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602660" cy="818910"/>
          </a:xfrm>
        </p:spPr>
        <p:txBody>
          <a:bodyPr/>
          <a:lstStyle/>
          <a:p>
            <a:r>
              <a:rPr lang="en-GB" sz="1800" dirty="0"/>
              <a:t>he signed area is negative when the angle from the first to the second vector turns in a clockwise direction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ABD08-31C7-4AA1-8F30-B6547BD5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1" t="18087" r="29070" b="36928"/>
          <a:stretch/>
        </p:blipFill>
        <p:spPr>
          <a:xfrm>
            <a:off x="5772648" y="808144"/>
            <a:ext cx="3236182" cy="37075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AC3D69E-7F29-46CA-A3A9-E09CF2E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26" y="2074936"/>
            <a:ext cx="3962317" cy="9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483F98A-9264-42F3-B2AE-C488AE15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31" y="3277430"/>
            <a:ext cx="4400652" cy="33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1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851-D812-4FB6-A985-A97DCB539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Does anyone know of another way of calculating on which side of a line a point lies?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AB2316E-AAD0-444B-9086-B2F73E33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78" y="1980104"/>
            <a:ext cx="2282528" cy="24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cross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417421" cy="3223910"/>
          </a:xfrm>
        </p:spPr>
        <p:txBody>
          <a:bodyPr/>
          <a:lstStyle/>
          <a:p>
            <a:r>
              <a:rPr lang="en-GB" sz="1800" dirty="0"/>
              <a:t>can also be seen as determining the winding order</a:t>
            </a:r>
          </a:p>
          <a:p>
            <a:r>
              <a:rPr lang="en-GB" sz="1800" dirty="0"/>
              <a:t>parallel with cross product</a:t>
            </a:r>
          </a:p>
          <a:p>
            <a:r>
              <a:rPr lang="en-GB" sz="1800" dirty="0"/>
              <a:t>The magnitude of the cross product can be interpreted as the positive area of the parallelogram having AB and AP as sides </a:t>
            </a:r>
          </a:p>
          <a:p>
            <a:endParaRPr lang="en-GB" sz="1800" dirty="0"/>
          </a:p>
          <a:p>
            <a:r>
              <a:rPr lang="en-GB" sz="1800" dirty="0"/>
              <a:t>if the z-component of the cross product is negative, it lays on the negative side. </a:t>
            </a:r>
          </a:p>
          <a:p>
            <a:r>
              <a:rPr lang="en-GB" sz="1800" dirty="0"/>
              <a:t>the z-component of this cross product is calculated as</a:t>
            </a:r>
          </a:p>
          <a:p>
            <a:endParaRPr lang="en-GB" sz="1800" dirty="0"/>
          </a:p>
          <a:p>
            <a:r>
              <a:rPr lang="en-GB" sz="1800" dirty="0"/>
              <a:t>Oh? Do I see a determinant here?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4C13DD27-FC4B-4C37-90C9-1BEAF516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5" y="3725053"/>
            <a:ext cx="7838883" cy="3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CB4EECB7-1709-4CDC-B825-BDB8211B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96" y="2390564"/>
            <a:ext cx="5078539" cy="36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7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AAB1-01C8-468C-8A49-8B9F8E03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5A96-A53D-4249-B362-5BB97E8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93B7E-AF3D-41D9-AE43-6AA92EBFAED6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169988" y="1077913"/>
            <a:ext cx="7002462" cy="343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now that we can determine on which side of line we are, how do we apply this to triangles?</a:t>
            </a:r>
          </a:p>
        </p:txBody>
      </p:sp>
      <p:pic>
        <p:nvPicPr>
          <p:cNvPr id="6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5A50D12A-C0DA-4932-94FC-8B6CAF982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3403289" y="1927176"/>
            <a:ext cx="1973026" cy="25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5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parallel algorithm for polygon rasterization</a:t>
            </a:r>
            <a:r>
              <a:rPr lang="en-GB" sz="1800" dirty="0"/>
              <a:t>.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29" y="1408405"/>
            <a:ext cx="4172709" cy="31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605862" cy="3437994"/>
          </a:xfrm>
        </p:spPr>
        <p:txBody>
          <a:bodyPr/>
          <a:lstStyle/>
          <a:p>
            <a:r>
              <a:rPr lang="en-GB" sz="1800" dirty="0"/>
              <a:t>A triangle has 3 edges =&gt; we need to compute 3 edge functions one per vertex</a:t>
            </a:r>
          </a:p>
          <a:p>
            <a:r>
              <a:rPr lang="en-GB" sz="1800" dirty="0"/>
              <a:t>If all positive then the point is inside the triangle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50" y="1480767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774D01-E568-42AD-9A9E-17CCB85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41" y="2361652"/>
            <a:ext cx="1937577" cy="20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A8DD-909E-6B48-85E9-7CFE5A74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8E9E-D62A-CD4E-B2F3-22B1E85959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Many Question?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0DBB8A1-C68E-49E3-A38E-0DD0BD21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22" y="1215740"/>
            <a:ext cx="2951700" cy="31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Feel free to ask questions at any point🙋</a:t>
            </a:r>
          </a:p>
          <a:p>
            <a:r>
              <a:rPr lang="en-GB" dirty="0"/>
              <a:t>I will ask few questions too ⁉️</a:t>
            </a:r>
          </a:p>
          <a:p>
            <a:r>
              <a:rPr lang="en-GB" dirty="0"/>
              <a:t>Learn Rust 🦀by making a software rasterizer</a:t>
            </a:r>
          </a:p>
          <a:p>
            <a:r>
              <a:rPr lang="en-GB" dirty="0"/>
              <a:t>Math + Code = very nice</a:t>
            </a:r>
          </a:p>
          <a:p>
            <a:r>
              <a:rPr lang="en-GB" dirty="0"/>
              <a:t>aspects of modern hardware rendering pipeline </a:t>
            </a:r>
          </a:p>
          <a:p>
            <a:r>
              <a:rPr lang="en-GB" dirty="0"/>
              <a:t>Lecture 10-12, Lab 13-15 </a:t>
            </a:r>
          </a:p>
          <a:p>
            <a:r>
              <a:rPr lang="en-GB" dirty="0"/>
              <a:t>Lab with supervision feat. Embark and Traverse folks💿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4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</a:t>
            </a:r>
            <a:r>
              <a:rPr lang="en-GB" dirty="0">
                <a:hlinkClick r:id="rId5"/>
              </a:rPr>
              <a:t>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lRIiwKYYEY">
            <a:hlinkClick r:id="" action="ppaction://media"/>
            <a:extLst>
              <a:ext uri="{FF2B5EF4-FFF2-40B4-BE49-F238E27FC236}">
                <a16:creationId xmlns:a16="http://schemas.microsoft.com/office/drawing/2014/main" id="{5ED04E1A-05DA-4CBA-AFBC-7A175E603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652" y="989974"/>
            <a:ext cx="3196665" cy="33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  <a:p>
            <a:r>
              <a:rPr lang="en-GB" dirty="0"/>
              <a:t>Rasterization</a:t>
            </a:r>
          </a:p>
          <a:p>
            <a:r>
              <a:rPr lang="en-GB" dirty="0"/>
              <a:t>Edge function</a:t>
            </a:r>
          </a:p>
          <a:p>
            <a:r>
              <a:rPr lang="en-GB" dirty="0" err="1"/>
              <a:t>Colored</a:t>
            </a:r>
            <a:r>
              <a:rPr lang="en-GB" dirty="0"/>
              <a:t> triangle</a:t>
            </a:r>
          </a:p>
          <a:p>
            <a:r>
              <a:rPr lang="en-GB" dirty="0"/>
              <a:t>Shading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CA11-87DB-4682-A02B-0273AA33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B367A-C40F-4823-92AA-E35781DC7F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Install Rust -&gt; https://rustup.rs/</a:t>
            </a:r>
          </a:p>
          <a:p>
            <a:r>
              <a:rPr lang="en-GB" dirty="0"/>
              <a:t>Install </a:t>
            </a:r>
            <a:r>
              <a:rPr lang="en-GB" dirty="0" err="1"/>
              <a:t>VSCode</a:t>
            </a:r>
            <a:r>
              <a:rPr lang="en-GB" dirty="0"/>
              <a:t> plug-ins</a:t>
            </a:r>
          </a:p>
          <a:p>
            <a:pPr lvl="1"/>
            <a:r>
              <a:rPr lang="en-GB" dirty="0"/>
              <a:t>Rust-</a:t>
            </a:r>
            <a:r>
              <a:rPr lang="en-GB" dirty="0" err="1"/>
              <a:t>analyzer</a:t>
            </a:r>
            <a:endParaRPr lang="en-GB" dirty="0"/>
          </a:p>
          <a:p>
            <a:pPr lvl="1"/>
            <a:r>
              <a:rPr lang="en-GB" dirty="0"/>
              <a:t>Better TOML</a:t>
            </a:r>
          </a:p>
          <a:p>
            <a:pPr lvl="1"/>
            <a:r>
              <a:rPr lang="en-GB" dirty="0"/>
              <a:t>crates</a:t>
            </a:r>
          </a:p>
          <a:p>
            <a:r>
              <a:rPr lang="en-GB" dirty="0"/>
              <a:t>C/C++ (for debugger in </a:t>
            </a:r>
            <a:r>
              <a:rPr lang="en-GB" dirty="0" err="1"/>
              <a:t>vscode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6898-27FD-4D85-BDA8-91B049A2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vs Raytracing</a:t>
            </a:r>
          </a:p>
          <a:p>
            <a:pPr lvl="1"/>
            <a:r>
              <a:rPr lang="en-GB" dirty="0"/>
              <a:t>object vs pixel centric</a:t>
            </a:r>
          </a:p>
          <a:p>
            <a:pPr lvl="1"/>
            <a:r>
              <a:rPr lang="en-GB" dirty="0"/>
              <a:t>Project vs ray polygon intersection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7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vs Raytracing</a:t>
            </a:r>
          </a:p>
          <a:p>
            <a:pPr lvl="1"/>
            <a:r>
              <a:rPr lang="en-GB" dirty="0"/>
              <a:t>object vs pixel centric</a:t>
            </a:r>
          </a:p>
          <a:p>
            <a:pPr lvl="1"/>
            <a:r>
              <a:rPr lang="en-GB" dirty="0"/>
              <a:t>Triangle projection vs Ray intersection</a:t>
            </a:r>
          </a:p>
          <a:p>
            <a:r>
              <a:rPr lang="en-GB" dirty="0"/>
              <a:t>Rasterization consists in generating a pixel representation from:</a:t>
            </a:r>
          </a:p>
          <a:p>
            <a:pPr lvl="1"/>
            <a:r>
              <a:rPr lang="en-GB" sz="1800" dirty="0"/>
              <a:t>2D shapes (</a:t>
            </a:r>
            <a:r>
              <a:rPr lang="en-GB" sz="1800" dirty="0" err="1"/>
              <a:t>e.g</a:t>
            </a:r>
            <a:r>
              <a:rPr lang="en-GB" sz="1800" dirty="0"/>
              <a:t> vector graphics)</a:t>
            </a:r>
          </a:p>
          <a:p>
            <a:pPr lvl="1"/>
            <a:r>
              <a:rPr lang="en-GB" sz="1800" dirty="0"/>
              <a:t>points</a:t>
            </a:r>
          </a:p>
          <a:p>
            <a:pPr lvl="1"/>
            <a:r>
              <a:rPr lang="en-GB" sz="1800" dirty="0"/>
              <a:t>lines </a:t>
            </a:r>
          </a:p>
          <a:p>
            <a:pPr lvl="1"/>
            <a:r>
              <a:rPr lang="en-GB" sz="1800" dirty="0"/>
              <a:t>splines</a:t>
            </a:r>
          </a:p>
          <a:p>
            <a:pPr lvl="1"/>
            <a:r>
              <a:rPr lang="en-GB" sz="1800" dirty="0"/>
              <a:t>polygons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026" name="Picture 2" descr="How to Safely Enable SVG Support in WordPress (Manually &amp;amp; Via Plugin)">
            <a:extLst>
              <a:ext uri="{FF2B5EF4-FFF2-40B4-BE49-F238E27FC236}">
                <a16:creationId xmlns:a16="http://schemas.microsoft.com/office/drawing/2014/main" id="{7EA3CE3F-0802-46DE-AAAA-AFC9607A3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0"/>
          <a:stretch/>
        </p:blipFill>
        <p:spPr bwMode="auto">
          <a:xfrm>
            <a:off x="5651230" y="2834161"/>
            <a:ext cx="3248598" cy="17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53A5F81-B0CA-41B7-9BCE-089DAECB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514" y="1162917"/>
            <a:ext cx="1704314" cy="1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Why do we use triangles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Triangle is the simplest triangle</a:t>
            </a:r>
          </a:p>
          <a:p>
            <a:r>
              <a:rPr lang="en-GB" sz="1800" dirty="0"/>
              <a:t>All polygons (convex and concaves) can be subdivided in triangles</a:t>
            </a:r>
          </a:p>
          <a:p>
            <a:r>
              <a:rPr lang="en-GB" sz="1800" dirty="0"/>
              <a:t>For 3D objects we use a collection of triangles (Mesh) which defines the surface of the object.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2054" name="Picture 6" descr="LOD">
            <a:extLst>
              <a:ext uri="{FF2B5EF4-FFF2-40B4-BE49-F238E27FC236}">
                <a16:creationId xmlns:a16="http://schemas.microsoft.com/office/drawing/2014/main" id="{C9F5AADA-1C08-46EF-A4F5-F7C6B1637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3"/>
          <a:stretch/>
        </p:blipFill>
        <p:spPr bwMode="auto">
          <a:xfrm>
            <a:off x="2191973" y="2416309"/>
            <a:ext cx="5229225" cy="21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8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Which pixels should we fill?</a:t>
            </a:r>
          </a:p>
          <a:p>
            <a:r>
              <a:rPr lang="en-GB" sz="1800" dirty="0"/>
              <a:t>Algorithms:</a:t>
            </a:r>
          </a:p>
          <a:p>
            <a:pPr lvl="1"/>
            <a:r>
              <a:rPr lang="en-GB" sz="1800" dirty="0"/>
              <a:t>Scanline</a:t>
            </a:r>
          </a:p>
          <a:p>
            <a:pPr lvl="1"/>
            <a:r>
              <a:rPr lang="en-GB" sz="1800" dirty="0" err="1"/>
              <a:t>Bresenham</a:t>
            </a:r>
            <a:endParaRPr lang="en-GB" sz="1800" dirty="0"/>
          </a:p>
          <a:p>
            <a:pPr lvl="1"/>
            <a:r>
              <a:rPr lang="en-GB" sz="1800" b="1" dirty="0"/>
              <a:t>Edge function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E87D7F-A6AD-48CA-A6CD-D8E6B8AC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39" y="971497"/>
            <a:ext cx="2686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63CBF-2910-448E-B145-B5FAB05C3894}"/>
              </a:ext>
            </a:extLst>
          </p:cNvPr>
          <p:cNvSpPr txBox="1"/>
          <p:nvPr/>
        </p:nvSpPr>
        <p:spPr>
          <a:xfrm>
            <a:off x="1450593" y="4650128"/>
            <a:ext cx="38251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http://www.sunshine2k.de/coding/java/TriangleRasterization/TriangleRasterization.html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9583FCE-5C64-4198-9D07-FBAACEFA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93" y="537655"/>
            <a:ext cx="1704314" cy="1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796D033-22A9-4980-831D-B1D8C200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89" y="2695326"/>
            <a:ext cx="1952811" cy="17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89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</Words>
  <Application>Microsoft Office PowerPoint</Application>
  <PresentationFormat>On-screen Show (16:9)</PresentationFormat>
  <Paragraphs>103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System Font Regular</vt:lpstr>
      <vt:lpstr>Arial</vt:lpstr>
      <vt:lpstr>Calibri</vt:lpstr>
      <vt:lpstr>Open Sans Light</vt:lpstr>
      <vt:lpstr>Open Sans SemiBold</vt:lpstr>
      <vt:lpstr>Office Theme</vt:lpstr>
      <vt:lpstr>Rusterizer Masterclass “Hello Triangle!”</vt:lpstr>
      <vt:lpstr>Welcome!</vt:lpstr>
      <vt:lpstr>Welcome!</vt:lpstr>
      <vt:lpstr>Agenda</vt:lpstr>
      <vt:lpstr>Setup</vt:lpstr>
      <vt:lpstr>Rasterization</vt:lpstr>
      <vt:lpstr>Rasterization</vt:lpstr>
      <vt:lpstr>Why do we use triangles</vt:lpstr>
      <vt:lpstr>Rasterization algorithms</vt:lpstr>
      <vt:lpstr>Edge Function</vt:lpstr>
      <vt:lpstr>Edge Function</vt:lpstr>
      <vt:lpstr>Edge Function</vt:lpstr>
      <vt:lpstr>Edge Function</vt:lpstr>
      <vt:lpstr>Edge Function</vt:lpstr>
      <vt:lpstr>Edge Function – cross product</vt:lpstr>
      <vt:lpstr>Edge function – Triangles</vt:lpstr>
      <vt:lpstr>Edge Function – Triangles </vt:lpstr>
      <vt:lpstr>Edge Function – Triangles </vt:lpstr>
      <vt:lpstr>Thank you!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12</cp:revision>
  <dcterms:created xsi:type="dcterms:W3CDTF">2018-08-24T12:42:56Z</dcterms:created>
  <dcterms:modified xsi:type="dcterms:W3CDTF">2022-02-03T12:36:29Z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